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Classic" pitchFamily="2" charset="0"/>
      <p:regular r:id="rId31"/>
    </p:embeddedFont>
    <p:embeddedFont>
      <p:font typeface="Montserrat Classic Bold" pitchFamily="2" charset="0"/>
      <p:regular r:id="rId32"/>
    </p:embeddedFont>
    <p:embeddedFont>
      <p:font typeface="Montserrat Light" pitchFamily="2" charset="0"/>
      <p:regular r:id="rId33"/>
    </p:embeddedFont>
    <p:embeddedFont>
      <p:font typeface="Montserrat Light Bold" pitchFamily="2" charset="0"/>
      <p:regular r:id="rId34"/>
    </p:embeddedFont>
    <p:embeddedFont>
      <p:font typeface="Open Sans Extra Bold" panose="020B0906030804020204" pitchFamily="34" charset="0"/>
      <p:regular r:id="rId35"/>
    </p:embeddedFont>
    <p:embeddedFont>
      <p:font typeface="Oswald" pitchFamily="2" charset="0"/>
      <p:regular r:id="rId36"/>
    </p:embeddedFont>
    <p:embeddedFont>
      <p:font typeface="Oswald Bold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8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font" Target="fonts/font7.fntdata" /><Relationship Id="rId38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3.fntdata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6.fntdata" /><Relationship Id="rId37" Type="http://schemas.openxmlformats.org/officeDocument/2006/relationships/font" Target="fonts/font11.fntdata" /><Relationship Id="rId40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font" Target="fonts/font2.fntdata" /><Relationship Id="rId36" Type="http://schemas.openxmlformats.org/officeDocument/2006/relationships/font" Target="fonts/font10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5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font" Target="fonts/font1.fntdata" /><Relationship Id="rId30" Type="http://schemas.openxmlformats.org/officeDocument/2006/relationships/font" Target="fonts/font4.fntdata" /><Relationship Id="rId35" Type="http://schemas.openxmlformats.org/officeDocument/2006/relationships/font" Target="fonts/font9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81" t="12913" r="3798" b="10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61087" y="1911939"/>
            <a:ext cx="15765825" cy="6463121"/>
            <a:chOff x="0" y="0"/>
            <a:chExt cx="21021100" cy="8617495"/>
          </a:xfrm>
        </p:grpSpPr>
        <p:sp>
          <p:nvSpPr>
            <p:cNvPr id="4" name="AutoShape 4"/>
            <p:cNvSpPr/>
            <p:nvPr/>
          </p:nvSpPr>
          <p:spPr>
            <a:xfrm>
              <a:off x="8681750" y="8340404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500417"/>
              <a:ext cx="21021100" cy="2214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9"/>
                </a:lnSpc>
              </a:pPr>
              <a:r>
                <a:rPr lang="en-US" sz="9999" spc="199">
                  <a:solidFill>
                    <a:srgbClr val="F8CF2C"/>
                  </a:solidFill>
                  <a:latin typeface="Oswald Bold"/>
                </a:rPr>
                <a:t>SISTEMAS ESTRUTURAIS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52671" y="1146412"/>
              <a:ext cx="13315758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36344" y="5271020"/>
              <a:ext cx="11348412" cy="2123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 spc="155">
                  <a:solidFill>
                    <a:srgbClr val="FFFEE6"/>
                  </a:solidFill>
                  <a:latin typeface="Montserrat Light"/>
                </a:rPr>
                <a:t>Françoize Abdalla Costa- RA 183066</a:t>
              </a:r>
            </a:p>
            <a:p>
              <a:pPr algn="ctr">
                <a:lnSpc>
                  <a:spcPts val="4340"/>
                </a:lnSpc>
              </a:pPr>
              <a:r>
                <a:rPr lang="en-US" sz="3100" spc="155">
                  <a:solidFill>
                    <a:srgbClr val="FFFEE6"/>
                  </a:solidFill>
                  <a:latin typeface="Montserrat Light"/>
                </a:rPr>
                <a:t>Isadora Ferreira do P. L. da S. RA 182123</a:t>
              </a:r>
            </a:p>
            <a:p>
              <a:pPr algn="ctr">
                <a:lnSpc>
                  <a:spcPts val="4340"/>
                </a:lnSpc>
              </a:pPr>
              <a:r>
                <a:rPr lang="en-US" sz="3100" spc="155">
                  <a:solidFill>
                    <a:srgbClr val="FFFEE6"/>
                  </a:solidFill>
                  <a:latin typeface="Montserrat Light"/>
                </a:rPr>
                <a:t>Wesley Ramos dos Santos- RA 181938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8681750" y="0"/>
              <a:ext cx="3657600" cy="277091"/>
            </a:xfrm>
            <a:prstGeom prst="rect">
              <a:avLst/>
            </a:prstGeom>
            <a:solidFill>
              <a:srgbClr val="F8CF2C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23925"/>
            <a:ext cx="6896100" cy="2014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5829" dirty="0" err="1">
                <a:solidFill>
                  <a:srgbClr val="FFFFFF"/>
                </a:solidFill>
                <a:latin typeface="Open Sans Extra Bold"/>
              </a:rPr>
              <a:t>Mão</a:t>
            </a:r>
            <a:r>
              <a:rPr lang="en-US" sz="5829" dirty="0">
                <a:solidFill>
                  <a:srgbClr val="FFFFFF"/>
                </a:solidFill>
                <a:latin typeface="Open Sans Extra Bold"/>
              </a:rPr>
              <a:t> de </a:t>
            </a:r>
            <a:r>
              <a:rPr lang="en-US" sz="5829" dirty="0" err="1">
                <a:solidFill>
                  <a:srgbClr val="FFFFFF"/>
                </a:solidFill>
                <a:latin typeface="Open Sans Extra Bold"/>
              </a:rPr>
              <a:t>obra</a:t>
            </a:r>
            <a:r>
              <a:rPr lang="en-US" sz="5829" dirty="0">
                <a:solidFill>
                  <a:srgbClr val="FFFFFF"/>
                </a:solidFill>
                <a:latin typeface="Open Sans Extra Bold"/>
              </a:rPr>
              <a:t>:</a:t>
            </a:r>
          </a:p>
          <a:p>
            <a:pPr>
              <a:lnSpc>
                <a:spcPts val="8160"/>
              </a:lnSpc>
            </a:pPr>
            <a:endParaRPr lang="en-US" sz="5829" dirty="0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96626" y="2432189"/>
            <a:ext cx="11937963" cy="603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Tipo: Usina Hidrelétrica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Potência Instalada: 10200MW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Descrição: Obras civis e montagem eletromecânica da Usina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Coordenadas: 7° 46' 06" N e 63° 00' 15" O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Local: Venezuela, estado Bolívar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Contratante: C.V.G. ELECTRIFICACION DEL CARONI, C. A. - EDELCA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CONTRATADO: CETENCO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Período de Execução: 1978 a 1986.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446" b="20615"/>
          <a:stretch>
            <a:fillRect/>
          </a:stretch>
        </p:blipFill>
        <p:spPr>
          <a:xfrm>
            <a:off x="1028700" y="2174738"/>
            <a:ext cx="5059420" cy="7781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68458" y="2779649"/>
            <a:ext cx="5548557" cy="4727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97353" y="5654612"/>
            <a:ext cx="4451667" cy="4301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49999" r="1315" b="7484"/>
          <a:stretch>
            <a:fillRect/>
          </a:stretch>
        </p:blipFill>
        <p:spPr>
          <a:xfrm>
            <a:off x="13397353" y="411412"/>
            <a:ext cx="4451667" cy="40817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23925"/>
            <a:ext cx="8115300" cy="2014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5829" dirty="0" err="1">
                <a:solidFill>
                  <a:srgbClr val="FFFFFF"/>
                </a:solidFill>
                <a:latin typeface="Open Sans Extra Bold"/>
              </a:rPr>
              <a:t>Mão</a:t>
            </a:r>
            <a:r>
              <a:rPr lang="en-US" sz="5829" dirty="0">
                <a:solidFill>
                  <a:srgbClr val="FFFFFF"/>
                </a:solidFill>
                <a:latin typeface="Open Sans Extra Bold"/>
              </a:rPr>
              <a:t> de </a:t>
            </a:r>
            <a:r>
              <a:rPr lang="en-US" sz="5829" dirty="0" err="1">
                <a:solidFill>
                  <a:srgbClr val="FFFFFF"/>
                </a:solidFill>
                <a:latin typeface="Open Sans Extra Bold"/>
              </a:rPr>
              <a:t>obra</a:t>
            </a:r>
            <a:r>
              <a:rPr lang="en-US" sz="5829" dirty="0">
                <a:solidFill>
                  <a:srgbClr val="FFFFFF"/>
                </a:solidFill>
                <a:latin typeface="Open Sans Extra Bold"/>
              </a:rPr>
              <a:t>:</a:t>
            </a:r>
          </a:p>
          <a:p>
            <a:pPr>
              <a:lnSpc>
                <a:spcPts val="8160"/>
              </a:lnSpc>
            </a:pPr>
            <a:endParaRPr lang="en-US" sz="5829" dirty="0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286664" cy="3212048"/>
            <a:chOff x="0" y="0"/>
            <a:chExt cx="11048885" cy="428273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551546" cy="269057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292" y="764994"/>
              <a:ext cx="11040593" cy="2359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35"/>
                </a:lnSpc>
              </a:pPr>
              <a:r>
                <a:rPr lang="en-US" sz="6214" spc="248">
                  <a:solidFill>
                    <a:srgbClr val="F8CF2C"/>
                  </a:solidFill>
                  <a:latin typeface="Oswald"/>
                </a:rPr>
                <a:t>EQUIPAMENTOS</a:t>
              </a:r>
            </a:p>
            <a:p>
              <a:pPr algn="ctr">
                <a:lnSpc>
                  <a:spcPts val="6835"/>
                </a:lnSpc>
              </a:pPr>
              <a:endParaRPr lang="en-US" sz="6214" spc="248">
                <a:solidFill>
                  <a:srgbClr val="F8CF2C"/>
                </a:solidFill>
                <a:latin typeface="Oswa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345517"/>
              <a:ext cx="10998506" cy="93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02101" y="3452818"/>
            <a:ext cx="5467296" cy="4836173"/>
            <a:chOff x="0" y="0"/>
            <a:chExt cx="7289728" cy="6448231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592429" cy="239179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795488"/>
              <a:ext cx="7149324" cy="4379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2221" lvl="1" indent="-341110">
                <a:lnSpc>
                  <a:spcPts val="4423"/>
                </a:lnSpc>
                <a:buFont typeface="Arial"/>
                <a:buChar char="•"/>
              </a:pPr>
              <a:r>
                <a:rPr lang="en-US" sz="3159" spc="94">
                  <a:solidFill>
                    <a:srgbClr val="FFFEE6"/>
                  </a:solidFill>
                  <a:latin typeface="Montserrat Light"/>
                </a:rPr>
                <a:t>Sapos</a:t>
              </a:r>
            </a:p>
            <a:p>
              <a:pPr marL="682221" lvl="1" indent="-341110">
                <a:lnSpc>
                  <a:spcPts val="4423"/>
                </a:lnSpc>
                <a:buFont typeface="Arial"/>
                <a:buChar char="•"/>
              </a:pPr>
              <a:r>
                <a:rPr lang="en-US" sz="3159" spc="94">
                  <a:solidFill>
                    <a:srgbClr val="FFFEE6"/>
                  </a:solidFill>
                  <a:latin typeface="Montserrat Light"/>
                </a:rPr>
                <a:t>Rolos de pneus</a:t>
              </a:r>
            </a:p>
            <a:p>
              <a:pPr marL="682221" lvl="1" indent="-341110">
                <a:lnSpc>
                  <a:spcPts val="4423"/>
                </a:lnSpc>
                <a:buFont typeface="Arial"/>
                <a:buChar char="•"/>
              </a:pPr>
              <a:r>
                <a:rPr lang="en-US" sz="3159" spc="94">
                  <a:solidFill>
                    <a:srgbClr val="FFFEE6"/>
                  </a:solidFill>
                  <a:latin typeface="Montserrat Light"/>
                </a:rPr>
                <a:t>Pés-de-carneiro</a:t>
              </a:r>
            </a:p>
            <a:p>
              <a:pPr marL="682221" lvl="1" indent="-341110">
                <a:lnSpc>
                  <a:spcPts val="4423"/>
                </a:lnSpc>
                <a:buFont typeface="Arial"/>
                <a:buChar char="•"/>
              </a:pPr>
              <a:r>
                <a:rPr lang="en-US" sz="3159" spc="94">
                  <a:solidFill>
                    <a:srgbClr val="FFFEE6"/>
                  </a:solidFill>
                  <a:latin typeface="Montserrat Light"/>
                </a:rPr>
                <a:t>Tratores </a:t>
              </a:r>
            </a:p>
            <a:p>
              <a:pPr marL="682221" lvl="1" indent="-341110" algn="l">
                <a:lnSpc>
                  <a:spcPts val="4423"/>
                </a:lnSpc>
                <a:buFont typeface="Arial"/>
                <a:buChar char="•"/>
              </a:pPr>
              <a:r>
                <a:rPr lang="en-US" sz="3159" spc="94">
                  <a:solidFill>
                    <a:srgbClr val="FFFEE6"/>
                  </a:solidFill>
                  <a:latin typeface="Montserrat Light"/>
                </a:rPr>
                <a:t>Equipamentos de transporte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61235"/>
              <a:ext cx="7289728" cy="794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33"/>
                </a:lnSpc>
              </a:pPr>
              <a:r>
                <a:rPr lang="en-US" sz="3270" spc="392">
                  <a:solidFill>
                    <a:srgbClr val="F8CF2C"/>
                  </a:solidFill>
                  <a:latin typeface="Montserrat Classic"/>
                </a:rPr>
                <a:t>BARRAGENS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91452" y="3653795"/>
            <a:ext cx="4011474" cy="1560038"/>
            <a:chOff x="0" y="0"/>
            <a:chExt cx="5348633" cy="2080051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1168400" cy="1754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439971"/>
              <a:ext cx="5245615" cy="439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35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2077"/>
              <a:ext cx="5348633" cy="71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9"/>
                </a:lnSpc>
              </a:pPr>
              <a:r>
                <a:rPr lang="en-US" sz="2999" spc="359">
                  <a:solidFill>
                    <a:srgbClr val="F8CF2C"/>
                  </a:solidFill>
                  <a:latin typeface="Montserrat Classic"/>
                </a:rPr>
                <a:t>HIDRELÉTRICA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-59999">
            <a:off x="11121811" y="3427068"/>
            <a:ext cx="4011474" cy="1597503"/>
            <a:chOff x="0" y="0"/>
            <a:chExt cx="5348633" cy="2130004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1168400" cy="175491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489924"/>
              <a:ext cx="5245615" cy="439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35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32552"/>
              <a:ext cx="5348633" cy="770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19"/>
                </a:lnSpc>
              </a:pPr>
              <a:r>
                <a:rPr lang="en-US" sz="3199" spc="383">
                  <a:solidFill>
                    <a:srgbClr val="F8CF2C"/>
                  </a:solidFill>
                  <a:latin typeface="Montserrat Classic"/>
                </a:rPr>
                <a:t>PROPRIEDADE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497548" y="4675188"/>
            <a:ext cx="4399284" cy="361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Turbina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Gerador 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Subestação  </a:t>
            </a:r>
          </a:p>
          <a:p>
            <a:pPr marL="748175" lvl="1" indent="-374087">
              <a:lnSpc>
                <a:spcPts val="4851"/>
              </a:lnSpc>
              <a:buFont typeface="Arial"/>
              <a:buChar char="•"/>
            </a:pPr>
            <a:r>
              <a:rPr lang="en-US" sz="3465" spc="103">
                <a:solidFill>
                  <a:srgbClr val="FFFFFF"/>
                </a:solidFill>
                <a:latin typeface="Montserrat Light"/>
              </a:rPr>
              <a:t>Conexão à linha de transmissão,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43454" y="4694238"/>
            <a:ext cx="5026248" cy="456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6424" lvl="1" indent="-308212">
              <a:lnSpc>
                <a:spcPts val="3997"/>
              </a:lnSpc>
              <a:buFont typeface="Arial"/>
              <a:buChar char="•"/>
            </a:pPr>
            <a:r>
              <a:rPr lang="en-US" sz="2855" spc="85">
                <a:solidFill>
                  <a:srgbClr val="FFFFFF"/>
                </a:solidFill>
                <a:latin typeface="Montserrat Light"/>
              </a:rPr>
              <a:t>10.200 MW em 20 turbinas, é responsável pelo abastecimento de energia de toda a Venezuela e exporta parte para o Brasil principalmente em Roraima.</a:t>
            </a:r>
          </a:p>
          <a:p>
            <a:pPr>
              <a:lnSpc>
                <a:spcPts val="4360"/>
              </a:lnSpc>
            </a:pPr>
            <a:endParaRPr lang="en-US" sz="2855" spc="85">
              <a:solidFill>
                <a:srgbClr val="FFFFFF"/>
              </a:solidFill>
              <a:latin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74797" y="677501"/>
            <a:ext cx="13064931" cy="87142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9234" y="520640"/>
            <a:ext cx="15576795" cy="93460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55" t="21043" r="5801" b="214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57336" y="2867968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4" name="AutoShape 4"/>
          <p:cNvSpPr/>
          <p:nvPr/>
        </p:nvSpPr>
        <p:spPr>
          <a:xfrm>
            <a:off x="1357336" y="6215466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5" name="AutoShape 5"/>
          <p:cNvSpPr/>
          <p:nvPr/>
        </p:nvSpPr>
        <p:spPr>
          <a:xfrm>
            <a:off x="9397445" y="2867968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6" name="AutoShape 6"/>
          <p:cNvSpPr/>
          <p:nvPr/>
        </p:nvSpPr>
        <p:spPr>
          <a:xfrm>
            <a:off x="9397445" y="6215466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7" name="TextBox 7"/>
          <p:cNvSpPr txBox="1"/>
          <p:nvPr/>
        </p:nvSpPr>
        <p:spPr>
          <a:xfrm>
            <a:off x="1357336" y="971550"/>
            <a:ext cx="12628105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spc="112">
                <a:solidFill>
                  <a:srgbClr val="252827"/>
                </a:solidFill>
                <a:latin typeface="Montserrat Classic Bold"/>
              </a:rPr>
              <a:t>CURIOSIDADES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7336" y="6397365"/>
            <a:ext cx="7533220" cy="295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</a:pPr>
            <a:r>
              <a:rPr lang="en-US" sz="3291" spc="98">
                <a:solidFill>
                  <a:srgbClr val="F8CF2C"/>
                </a:solidFill>
                <a:latin typeface="Montserrat Light Bold"/>
              </a:rPr>
              <a:t>Tem conexões para Boa Vista, no Brasil e Cúcuta e Guajira, na Colômbia.</a:t>
            </a:r>
          </a:p>
          <a:p>
            <a:pPr algn="ctr">
              <a:lnSpc>
                <a:spcPts val="4607"/>
              </a:lnSpc>
            </a:pPr>
            <a:endParaRPr lang="en-US" sz="3291" spc="98">
              <a:solidFill>
                <a:srgbClr val="F8CF2C"/>
              </a:solidFill>
              <a:latin typeface="Montserrat Light Bold"/>
            </a:endParaRPr>
          </a:p>
          <a:p>
            <a:pPr algn="ctr">
              <a:lnSpc>
                <a:spcPts val="4607"/>
              </a:lnSpc>
              <a:spcBef>
                <a:spcPct val="0"/>
              </a:spcBef>
            </a:pPr>
            <a:endParaRPr lang="en-US" sz="3291" spc="98">
              <a:solidFill>
                <a:srgbClr val="F8CF2C"/>
              </a:solidFill>
              <a:latin typeface="Montserrat Ligh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58298" y="3500722"/>
            <a:ext cx="7211513" cy="172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</a:pPr>
            <a:r>
              <a:rPr lang="en-US" sz="3248" spc="97">
                <a:solidFill>
                  <a:srgbClr val="F8CF2C"/>
                </a:solidFill>
                <a:latin typeface="Montserrat Light Bold"/>
              </a:rPr>
              <a:t>4 º maior hidrelétrica do mundo.</a:t>
            </a:r>
          </a:p>
          <a:p>
            <a:pPr algn="ctr">
              <a:lnSpc>
                <a:spcPts val="4548"/>
              </a:lnSpc>
              <a:spcBef>
                <a:spcPct val="0"/>
              </a:spcBef>
            </a:pPr>
            <a:endParaRPr lang="en-US" sz="3248" spc="97">
              <a:solidFill>
                <a:srgbClr val="F8CF2C"/>
              </a:solidFill>
              <a:latin typeface="Montserrat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57336" y="3260588"/>
            <a:ext cx="7533220" cy="237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</a:pPr>
            <a:r>
              <a:rPr lang="en-US" sz="3291" spc="98">
                <a:solidFill>
                  <a:srgbClr val="F8CF2C"/>
                </a:solidFill>
                <a:latin typeface="Montserrat Light Bold"/>
              </a:rPr>
              <a:t>Rede de distribuição ainda inclui um cabo submarino para a ilha caribenha Margarita.</a:t>
            </a:r>
          </a:p>
          <a:p>
            <a:pPr algn="ctr">
              <a:lnSpc>
                <a:spcPts val="4607"/>
              </a:lnSpc>
              <a:spcBef>
                <a:spcPct val="0"/>
              </a:spcBef>
            </a:pPr>
            <a:endParaRPr lang="en-US" sz="3291" spc="98">
              <a:solidFill>
                <a:srgbClr val="F8CF2C"/>
              </a:solidFill>
              <a:latin typeface="Montserrat Ligh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58298" y="6778844"/>
            <a:ext cx="7211513" cy="172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</a:pPr>
            <a:r>
              <a:rPr lang="en-US" sz="3248" spc="97">
                <a:solidFill>
                  <a:srgbClr val="F8CF2C"/>
                </a:solidFill>
                <a:latin typeface="Montserrat Light Bold"/>
              </a:rPr>
              <a:t>Em 2009 ocorreu o decreto de emergência.</a:t>
            </a:r>
          </a:p>
          <a:p>
            <a:pPr algn="ctr">
              <a:lnSpc>
                <a:spcPts val="4548"/>
              </a:lnSpc>
              <a:spcBef>
                <a:spcPct val="0"/>
              </a:spcBef>
            </a:pPr>
            <a:endParaRPr lang="en-US" sz="3248" spc="97">
              <a:solidFill>
                <a:srgbClr val="F8CF2C"/>
              </a:solidFill>
              <a:latin typeface="Montserrat Light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9948" y="2610860"/>
            <a:ext cx="12628105" cy="5065279"/>
            <a:chOff x="0" y="0"/>
            <a:chExt cx="16837473" cy="6753706"/>
          </a:xfrm>
        </p:grpSpPr>
        <p:sp>
          <p:nvSpPr>
            <p:cNvPr id="3" name="TextBox 3"/>
            <p:cNvSpPr txBox="1"/>
            <p:nvPr/>
          </p:nvSpPr>
          <p:spPr>
            <a:xfrm>
              <a:off x="1512057" y="5022222"/>
              <a:ext cx="13558951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680469"/>
              <a:ext cx="16837473" cy="1529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59"/>
                </a:lnSpc>
              </a:pPr>
              <a:r>
                <a:rPr lang="en-US" sz="7199" spc="143">
                  <a:solidFill>
                    <a:srgbClr val="F8CF2C"/>
                  </a:solidFill>
                  <a:latin typeface="Montserrat Classic"/>
                </a:rPr>
                <a:t>AL HAMRA TOWER 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6589936" y="0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6589936" y="6476615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12057" y="1124007"/>
              <a:ext cx="13629934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65977" y="2426825"/>
            <a:ext cx="12682835" cy="71340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6635" y="435504"/>
            <a:ext cx="8431602" cy="84639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286664" cy="4078823"/>
            <a:chOff x="0" y="0"/>
            <a:chExt cx="11048885" cy="543843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551546" cy="269057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292" y="764994"/>
              <a:ext cx="11040593" cy="351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35"/>
                </a:lnSpc>
              </a:pPr>
              <a:r>
                <a:rPr lang="en-US" sz="6214" spc="248">
                  <a:solidFill>
                    <a:srgbClr val="F8CF2C"/>
                  </a:solidFill>
                  <a:latin typeface="Oswald"/>
                </a:rPr>
                <a:t>CARACTERÍSTICAS                ESTRUTURAIS</a:t>
              </a:r>
            </a:p>
            <a:p>
              <a:pPr algn="ctr">
                <a:lnSpc>
                  <a:spcPts val="6835"/>
                </a:lnSpc>
              </a:pPr>
              <a:endParaRPr lang="en-US" sz="6214" spc="248">
                <a:solidFill>
                  <a:srgbClr val="F8CF2C"/>
                </a:solidFill>
                <a:latin typeface="Oswa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01217"/>
              <a:ext cx="10998506" cy="93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83926" y="3666322"/>
            <a:ext cx="14182354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36° prédio mais alto no mundo (413 m de altura, 80 andares)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Área de projeto 195 000 m^2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Localizada no centro da cidade de Kuwait, no Kuwait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289 estacas de 1,2m de diametro entre 22 e 27 metros de profundidade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8148" y="1401527"/>
            <a:ext cx="11221152" cy="74839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743" y="952500"/>
            <a:ext cx="4031903" cy="206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6"/>
              </a:lnSpc>
            </a:pPr>
            <a:r>
              <a:rPr lang="en-US" sz="3883" spc="116">
                <a:solidFill>
                  <a:srgbClr val="FFFFFF"/>
                </a:solidFill>
                <a:latin typeface="Montserrat Light Bold"/>
              </a:rPr>
              <a:t>Cronograma</a:t>
            </a:r>
          </a:p>
          <a:p>
            <a:pPr marL="838440" lvl="1" indent="-419220">
              <a:lnSpc>
                <a:spcPts val="5436"/>
              </a:lnSpc>
              <a:buFont typeface="Arial"/>
              <a:buChar char="•"/>
            </a:pPr>
            <a:r>
              <a:rPr lang="en-US" sz="3883" spc="116">
                <a:solidFill>
                  <a:srgbClr val="FFFFFF"/>
                </a:solidFill>
                <a:latin typeface="Montserrat Light"/>
              </a:rPr>
              <a:t>2005 - Inicio</a:t>
            </a:r>
          </a:p>
          <a:p>
            <a:pPr marL="838440" lvl="1" indent="-419220">
              <a:lnSpc>
                <a:spcPts val="5436"/>
              </a:lnSpc>
              <a:buFont typeface="Arial"/>
              <a:buChar char="•"/>
            </a:pPr>
            <a:r>
              <a:rPr lang="en-US" sz="3883" spc="116">
                <a:solidFill>
                  <a:srgbClr val="FFFFFF"/>
                </a:solidFill>
                <a:latin typeface="Montserrat Light"/>
              </a:rPr>
              <a:t>2011 - Fim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2743" y="3997756"/>
            <a:ext cx="5182222" cy="172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As colunas curvas são feitas de chapas de aço de 16cm de espessura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2743" y="6704983"/>
            <a:ext cx="4987742" cy="230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Um artigo de 2012 diz que seu custo foi de aproximadamente 3,6b US$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1407546"/>
            <a:ext cx="7982205" cy="7471909"/>
          </a:xfrm>
          <a:prstGeom prst="rect">
            <a:avLst/>
          </a:prstGeom>
          <a:solidFill>
            <a:srgbClr val="F8CF2C"/>
          </a:solidFill>
        </p:spPr>
      </p:sp>
      <p:sp>
        <p:nvSpPr>
          <p:cNvPr id="3" name="AutoShape 3"/>
          <p:cNvSpPr/>
          <p:nvPr/>
        </p:nvSpPr>
        <p:spPr>
          <a:xfrm>
            <a:off x="1161795" y="1407546"/>
            <a:ext cx="7982205" cy="7471909"/>
          </a:xfrm>
          <a:prstGeom prst="rect">
            <a:avLst/>
          </a:prstGeom>
          <a:solidFill>
            <a:srgbClr val="252827"/>
          </a:solidFill>
        </p:spPr>
      </p:sp>
      <p:grpSp>
        <p:nvGrpSpPr>
          <p:cNvPr id="4" name="Group 4"/>
          <p:cNvGrpSpPr/>
          <p:nvPr/>
        </p:nvGrpSpPr>
        <p:grpSpPr>
          <a:xfrm>
            <a:off x="10128548" y="3722260"/>
            <a:ext cx="6013110" cy="1510227"/>
            <a:chOff x="0" y="0"/>
            <a:chExt cx="8017480" cy="2013637"/>
          </a:xfrm>
        </p:grpSpPr>
        <p:sp>
          <p:nvSpPr>
            <p:cNvPr id="5" name="TextBox 5"/>
            <p:cNvSpPr txBox="1"/>
            <p:nvPr/>
          </p:nvSpPr>
          <p:spPr>
            <a:xfrm>
              <a:off x="0" y="57150"/>
              <a:ext cx="8017480" cy="1232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39"/>
                </a:lnSpc>
              </a:pPr>
              <a:r>
                <a:rPr lang="en-US" sz="6399" spc="255">
                  <a:solidFill>
                    <a:srgbClr val="252827"/>
                  </a:solidFill>
                  <a:latin typeface="Oswald"/>
                </a:rPr>
                <a:t>AL HAMRA TOWER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2662540" y="1810437"/>
              <a:ext cx="2692400" cy="203200"/>
            </a:xfrm>
            <a:prstGeom prst="rect">
              <a:avLst/>
            </a:prstGeom>
            <a:solidFill>
              <a:srgbClr val="25282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146342" y="3965147"/>
            <a:ext cx="6013110" cy="1510227"/>
            <a:chOff x="0" y="0"/>
            <a:chExt cx="8017480" cy="2013637"/>
          </a:xfrm>
        </p:grpSpPr>
        <p:sp>
          <p:nvSpPr>
            <p:cNvPr id="8" name="TextBox 8"/>
            <p:cNvSpPr txBox="1"/>
            <p:nvPr/>
          </p:nvSpPr>
          <p:spPr>
            <a:xfrm>
              <a:off x="0" y="57150"/>
              <a:ext cx="8017480" cy="1232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39"/>
                </a:lnSpc>
              </a:pPr>
              <a:r>
                <a:rPr lang="en-US" sz="6399" spc="255">
                  <a:solidFill>
                    <a:srgbClr val="F8CF2C"/>
                  </a:solidFill>
                  <a:latin typeface="Oswald"/>
                </a:rPr>
                <a:t>GURI - VENEZUELA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2662540" y="1810437"/>
              <a:ext cx="2692400" cy="203200"/>
            </a:xfrm>
            <a:prstGeom prst="rect">
              <a:avLst/>
            </a:prstGeom>
            <a:solidFill>
              <a:srgbClr val="F8CF2C"/>
            </a:solid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53"/>
          <a:stretch>
            <a:fillRect/>
          </a:stretch>
        </p:blipFill>
        <p:spPr>
          <a:xfrm>
            <a:off x="9696149" y="3048614"/>
            <a:ext cx="7563151" cy="41897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23925"/>
            <a:ext cx="6134100" cy="2014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5829" dirty="0" err="1">
                <a:solidFill>
                  <a:srgbClr val="FFFFFF"/>
                </a:solidFill>
                <a:latin typeface="Open Sans Extra Bold"/>
              </a:rPr>
              <a:t>Mão</a:t>
            </a:r>
            <a:r>
              <a:rPr lang="en-US" sz="5829" dirty="0">
                <a:solidFill>
                  <a:srgbClr val="FFFFFF"/>
                </a:solidFill>
                <a:latin typeface="Open Sans Extra Bold"/>
              </a:rPr>
              <a:t> de </a:t>
            </a:r>
            <a:r>
              <a:rPr lang="en-US" sz="5829" dirty="0" err="1">
                <a:solidFill>
                  <a:srgbClr val="FFFFFF"/>
                </a:solidFill>
                <a:latin typeface="Open Sans Extra Bold"/>
              </a:rPr>
              <a:t>obra</a:t>
            </a:r>
            <a:r>
              <a:rPr lang="en-US" sz="5829" dirty="0">
                <a:solidFill>
                  <a:srgbClr val="FFFFFF"/>
                </a:solidFill>
                <a:latin typeface="Open Sans Extra Bold"/>
              </a:rPr>
              <a:t>:</a:t>
            </a:r>
          </a:p>
          <a:p>
            <a:pPr>
              <a:lnSpc>
                <a:spcPts val="8160"/>
              </a:lnSpc>
            </a:pPr>
            <a:endParaRPr lang="en-US" sz="5829" dirty="0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881121"/>
            <a:ext cx="12762010" cy="17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1"/>
              </a:lnSpc>
            </a:pPr>
            <a:r>
              <a:rPr lang="en-US" sz="2429" spc="72">
                <a:solidFill>
                  <a:srgbClr val="FFFFFF"/>
                </a:solidFill>
                <a:latin typeface="Montserrat Classic"/>
              </a:rPr>
              <a:t>Arquiteto: Skidmore, Owings &amp; Merrill LLP</a:t>
            </a:r>
          </a:p>
          <a:p>
            <a:pPr>
              <a:lnSpc>
                <a:spcPts val="3401"/>
              </a:lnSpc>
            </a:pPr>
            <a:r>
              <a:rPr lang="en-US" sz="2429">
                <a:solidFill>
                  <a:srgbClr val="FFFFFF"/>
                </a:solidFill>
                <a:latin typeface="Montserrat Classic"/>
              </a:rPr>
              <a:t>Engenheiro estrutural: Skidmore, Owings &amp; Merrill LLP</a:t>
            </a:r>
          </a:p>
          <a:p>
            <a:pPr>
              <a:lnSpc>
                <a:spcPts val="3401"/>
              </a:lnSpc>
            </a:pPr>
            <a:r>
              <a:rPr lang="en-US" sz="2429">
                <a:solidFill>
                  <a:srgbClr val="FFFFFF"/>
                </a:solidFill>
                <a:latin typeface="Montserrat Classic"/>
              </a:rPr>
              <a:t>Consultoria Hyder ; BuroHappold Engenharia</a:t>
            </a:r>
          </a:p>
          <a:p>
            <a:pPr>
              <a:lnSpc>
                <a:spcPts val="3401"/>
              </a:lnSpc>
            </a:pPr>
            <a:endParaRPr lang="en-US" sz="2429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5086350"/>
            <a:ext cx="12762010" cy="258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1"/>
              </a:lnSpc>
            </a:pPr>
            <a:r>
              <a:rPr lang="en-US" sz="2429" spc="72">
                <a:solidFill>
                  <a:srgbClr val="FFFFFF"/>
                </a:solidFill>
                <a:latin typeface="Montserrat Classic"/>
              </a:rPr>
              <a:t>Fornecedor de material </a:t>
            </a:r>
          </a:p>
          <a:p>
            <a:pPr>
              <a:lnSpc>
                <a:spcPts val="3401"/>
              </a:lnSpc>
            </a:pPr>
            <a:endParaRPr lang="en-US" sz="2429" spc="72">
              <a:solidFill>
                <a:srgbClr val="FFFFFF"/>
              </a:solidFill>
              <a:latin typeface="Montserrat Classic"/>
            </a:endParaRPr>
          </a:p>
          <a:p>
            <a:pPr>
              <a:lnSpc>
                <a:spcPts val="3401"/>
              </a:lnSpc>
            </a:pPr>
            <a:r>
              <a:rPr lang="en-US" sz="2429">
                <a:solidFill>
                  <a:srgbClr val="FFFFFF"/>
                </a:solidFill>
                <a:latin typeface="Montserrat Classic"/>
              </a:rPr>
              <a:t>Elevador: Hitachi, Ltda.</a:t>
            </a:r>
          </a:p>
          <a:p>
            <a:pPr>
              <a:lnSpc>
                <a:spcPts val="3401"/>
              </a:lnSpc>
            </a:pPr>
            <a:r>
              <a:rPr lang="en-US" sz="2429">
                <a:solidFill>
                  <a:srgbClr val="FFFFFF"/>
                </a:solidFill>
                <a:latin typeface="Montserrat Classic"/>
              </a:rPr>
              <a:t>Equipamento de Manutenção de Fachadas: Manntech</a:t>
            </a:r>
          </a:p>
          <a:p>
            <a:pPr>
              <a:lnSpc>
                <a:spcPts val="3401"/>
              </a:lnSpc>
            </a:pPr>
            <a:r>
              <a:rPr lang="en-US" sz="2429">
                <a:solidFill>
                  <a:srgbClr val="FFFFFF"/>
                </a:solidFill>
                <a:latin typeface="Montserrat Classic"/>
              </a:rPr>
              <a:t>Selantes: Corporação Dow Corning</a:t>
            </a:r>
          </a:p>
          <a:p>
            <a:pPr>
              <a:lnSpc>
                <a:spcPts val="3401"/>
              </a:lnSpc>
            </a:pPr>
            <a:endParaRPr lang="en-US" sz="2429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9888" y="441747"/>
            <a:ext cx="8286664" cy="3212048"/>
            <a:chOff x="0" y="0"/>
            <a:chExt cx="11048885" cy="428273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551546" cy="269057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292" y="764994"/>
              <a:ext cx="11040593" cy="2359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35"/>
                </a:lnSpc>
              </a:pPr>
              <a:r>
                <a:rPr lang="en-US" sz="6214" spc="248">
                  <a:solidFill>
                    <a:srgbClr val="F8CF2C"/>
                  </a:solidFill>
                  <a:latin typeface="Oswald"/>
                </a:rPr>
                <a:t>EQUIPAMENTOS</a:t>
              </a:r>
            </a:p>
            <a:p>
              <a:pPr algn="ctr">
                <a:lnSpc>
                  <a:spcPts val="6835"/>
                </a:lnSpc>
              </a:pPr>
              <a:endParaRPr lang="en-US" sz="6214" spc="248">
                <a:solidFill>
                  <a:srgbClr val="F8CF2C"/>
                </a:solidFill>
                <a:latin typeface="Oswa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345517"/>
              <a:ext cx="10998506" cy="93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8751" y="2789443"/>
            <a:ext cx="15230498" cy="463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580" lvl="1" indent="-355290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Caminhões pesados</a:t>
            </a:r>
          </a:p>
          <a:p>
            <a:pPr marL="710580" lvl="1" indent="-355290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Esteiras</a:t>
            </a:r>
          </a:p>
          <a:p>
            <a:pPr marL="710580" lvl="1" indent="-355290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Escavadeiras, </a:t>
            </a:r>
          </a:p>
          <a:p>
            <a:pPr marL="710580" lvl="1" indent="-355290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Carregadeiras</a:t>
            </a:r>
          </a:p>
          <a:p>
            <a:pPr marL="710580" lvl="1" indent="-355290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Rolos</a:t>
            </a:r>
          </a:p>
          <a:p>
            <a:pPr marL="710580" lvl="1" indent="-355290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Furadeiras </a:t>
            </a:r>
          </a:p>
          <a:p>
            <a:pPr marL="710580" lvl="1" indent="-355290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Guindaste e outros</a:t>
            </a:r>
          </a:p>
          <a:p>
            <a:pPr>
              <a:lnSpc>
                <a:spcPts val="4607"/>
              </a:lnSpc>
            </a:pPr>
            <a:endParaRPr lang="en-US" sz="3291" spc="98">
              <a:solidFill>
                <a:srgbClr val="FFFFFF"/>
              </a:solidFill>
              <a:latin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126" y="-285843"/>
            <a:ext cx="9260467" cy="11271390"/>
          </a:xfrm>
          <a:prstGeom prst="rect">
            <a:avLst/>
          </a:prstGeom>
          <a:solidFill>
            <a:srgbClr val="25282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643" r="3643"/>
          <a:stretch>
            <a:fillRect/>
          </a:stretch>
        </p:blipFill>
        <p:spPr>
          <a:xfrm>
            <a:off x="9144000" y="0"/>
            <a:ext cx="8834496" cy="53498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027" t="12148" r="2731" b="8495"/>
          <a:stretch>
            <a:fillRect/>
          </a:stretch>
        </p:blipFill>
        <p:spPr>
          <a:xfrm>
            <a:off x="725395" y="0"/>
            <a:ext cx="6836753" cy="103883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433441" y="6590912"/>
            <a:ext cx="8545055" cy="254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5"/>
              </a:lnSpc>
              <a:spcBef>
                <a:spcPct val="0"/>
              </a:spcBef>
            </a:pPr>
            <a:r>
              <a:rPr lang="en-US" sz="3518" spc="105">
                <a:solidFill>
                  <a:srgbClr val="252827"/>
                </a:solidFill>
                <a:latin typeface="Montserrat Light Bold"/>
              </a:rPr>
              <a:t> O concreto foi bombeado a mais de 400m de altura para uma lança estacionária que distribuiu o concreto para todos os andares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4294" y="1028700"/>
            <a:ext cx="2743200" cy="207818"/>
          </a:xfrm>
          <a:prstGeom prst="rect">
            <a:avLst/>
          </a:prstGeom>
          <a:solidFill>
            <a:srgbClr val="F8CF2C"/>
          </a:solidFill>
        </p:spPr>
      </p:sp>
      <p:sp>
        <p:nvSpPr>
          <p:cNvPr id="3" name="AutoShape 3"/>
          <p:cNvSpPr/>
          <p:nvPr/>
        </p:nvSpPr>
        <p:spPr>
          <a:xfrm>
            <a:off x="-195933" y="0"/>
            <a:ext cx="9963595" cy="10736402"/>
          </a:xfrm>
          <a:prstGeom prst="rect">
            <a:avLst/>
          </a:prstGeom>
          <a:solidFill>
            <a:srgbClr val="25282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7597" b="7597"/>
          <a:stretch>
            <a:fillRect/>
          </a:stretch>
        </p:blipFill>
        <p:spPr>
          <a:xfrm>
            <a:off x="827463" y="-292152"/>
            <a:ext cx="8316537" cy="105791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767662" y="1350081"/>
            <a:ext cx="8018668" cy="490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162" lvl="1" indent="-417581" algn="just">
              <a:lnSpc>
                <a:spcPts val="5415"/>
              </a:lnSpc>
              <a:buFont typeface="Arial"/>
              <a:buChar char="•"/>
            </a:pPr>
            <a:r>
              <a:rPr lang="en-US" sz="3868" spc="116">
                <a:solidFill>
                  <a:srgbClr val="252827"/>
                </a:solidFill>
                <a:latin typeface="Montserrat Light Bold"/>
              </a:rPr>
              <a:t>80 andares</a:t>
            </a:r>
          </a:p>
          <a:p>
            <a:pPr marL="835162" lvl="1" indent="-417581" algn="just">
              <a:lnSpc>
                <a:spcPts val="5415"/>
              </a:lnSpc>
              <a:buFont typeface="Arial"/>
              <a:buChar char="•"/>
            </a:pPr>
            <a:r>
              <a:rPr lang="en-US" sz="3868" spc="116">
                <a:solidFill>
                  <a:srgbClr val="252827"/>
                </a:solidFill>
                <a:latin typeface="Montserrat Light Bold"/>
              </a:rPr>
              <a:t> Elevadores</a:t>
            </a:r>
          </a:p>
          <a:p>
            <a:pPr marL="835162" lvl="1" indent="-417581" algn="just">
              <a:lnSpc>
                <a:spcPts val="5415"/>
              </a:lnSpc>
              <a:buFont typeface="Arial"/>
              <a:buChar char="•"/>
            </a:pPr>
            <a:r>
              <a:rPr lang="en-US" sz="3868" spc="116">
                <a:solidFill>
                  <a:srgbClr val="252827"/>
                </a:solidFill>
                <a:latin typeface="Montserrat Light Bold"/>
              </a:rPr>
              <a:t>o Al Hamra Tower devido a sua forma geométrica possui um sistema onde o atrito da energia cinética se dissipa.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55" t="21043" r="5801" b="214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57336" y="2867968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4" name="AutoShape 4"/>
          <p:cNvSpPr/>
          <p:nvPr/>
        </p:nvSpPr>
        <p:spPr>
          <a:xfrm>
            <a:off x="1357336" y="6215466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5" name="AutoShape 5"/>
          <p:cNvSpPr/>
          <p:nvPr/>
        </p:nvSpPr>
        <p:spPr>
          <a:xfrm>
            <a:off x="9397445" y="2867968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6" name="AutoShape 6"/>
          <p:cNvSpPr/>
          <p:nvPr/>
        </p:nvSpPr>
        <p:spPr>
          <a:xfrm>
            <a:off x="9397445" y="6215466"/>
            <a:ext cx="7533220" cy="2910288"/>
          </a:xfrm>
          <a:prstGeom prst="rect">
            <a:avLst/>
          </a:prstGeom>
          <a:solidFill>
            <a:srgbClr val="252827"/>
          </a:solidFill>
        </p:spPr>
      </p:sp>
      <p:sp>
        <p:nvSpPr>
          <p:cNvPr id="7" name="TextBox 7"/>
          <p:cNvSpPr txBox="1"/>
          <p:nvPr/>
        </p:nvSpPr>
        <p:spPr>
          <a:xfrm>
            <a:off x="1357336" y="971550"/>
            <a:ext cx="12628105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spc="112">
                <a:solidFill>
                  <a:srgbClr val="252827"/>
                </a:solidFill>
                <a:latin typeface="Montserrat Classic Bold"/>
              </a:rPr>
              <a:t>CURIOSIDADES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1300" y="6483684"/>
            <a:ext cx="6825509" cy="230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8CF2C"/>
                </a:solidFill>
                <a:latin typeface="Montserrat Light"/>
              </a:rPr>
              <a:t>Apenas em ladrilhos para revestimentos em fachada foram usados 84000 m².</a:t>
            </a:r>
          </a:p>
          <a:p>
            <a:pPr algn="ctr">
              <a:lnSpc>
                <a:spcPts val="4607"/>
              </a:lnSpc>
              <a:spcBef>
                <a:spcPct val="0"/>
              </a:spcBef>
            </a:pPr>
            <a:endParaRPr lang="en-US" sz="3291" spc="98">
              <a:solidFill>
                <a:srgbClr val="F8CF2C"/>
              </a:solidFill>
              <a:latin typeface="Montserrat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57336" y="7064709"/>
            <a:ext cx="7533220" cy="114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8CF2C"/>
                </a:solidFill>
                <a:latin typeface="Montserrat Light"/>
              </a:rPr>
              <a:t>34º Mais alto do mundo</a:t>
            </a:r>
          </a:p>
          <a:p>
            <a:pPr algn="ctr"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8CF2C"/>
                </a:solidFill>
                <a:latin typeface="Montserrat Light"/>
              </a:rPr>
              <a:t>5º Mais alto do Oriente Médio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6658" y="3923443"/>
            <a:ext cx="5310905" cy="64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3785" spc="113">
                <a:solidFill>
                  <a:srgbClr val="F8CF2C"/>
                </a:solidFill>
                <a:latin typeface="Montserrat Light"/>
              </a:rPr>
              <a:t>1º Mais alto do Kuwit.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44727" y="3225701"/>
            <a:ext cx="7211513" cy="282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8"/>
              </a:lnSpc>
              <a:spcBef>
                <a:spcPct val="0"/>
              </a:spcBef>
            </a:pPr>
            <a:r>
              <a:rPr lang="en-US" sz="3248" spc="97">
                <a:solidFill>
                  <a:srgbClr val="F8CF2C"/>
                </a:solidFill>
                <a:latin typeface="Montserrat Light"/>
              </a:rPr>
              <a:t>1º Mais alto da Cidade de Kuwait.</a:t>
            </a:r>
          </a:p>
          <a:p>
            <a:pPr algn="ctr">
              <a:lnSpc>
                <a:spcPts val="4548"/>
              </a:lnSpc>
              <a:spcBef>
                <a:spcPct val="0"/>
              </a:spcBef>
            </a:pPr>
            <a:r>
              <a:rPr lang="en-US" sz="3248" spc="97">
                <a:solidFill>
                  <a:srgbClr val="F8CF2C"/>
                </a:solidFill>
                <a:latin typeface="Montserrat Light"/>
              </a:rPr>
              <a:t>Prêmio de Excelência de Melhor Edifício Alto Oriente Médio e África 2012.</a:t>
            </a:r>
          </a:p>
          <a:p>
            <a:pPr algn="ctr">
              <a:lnSpc>
                <a:spcPts val="4548"/>
              </a:lnSpc>
              <a:spcBef>
                <a:spcPct val="0"/>
              </a:spcBef>
            </a:pPr>
            <a:endParaRPr lang="en-US" sz="3248" spc="97">
              <a:solidFill>
                <a:srgbClr val="F8CF2C"/>
              </a:solidFill>
              <a:latin typeface="Montserrat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81" t="12913" r="3798" b="108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9355" y="2059353"/>
            <a:ext cx="16649290" cy="5713467"/>
            <a:chOff x="0" y="0"/>
            <a:chExt cx="22199053" cy="7617956"/>
          </a:xfrm>
        </p:grpSpPr>
        <p:sp>
          <p:nvSpPr>
            <p:cNvPr id="4" name="AutoShape 4"/>
            <p:cNvSpPr/>
            <p:nvPr/>
          </p:nvSpPr>
          <p:spPr>
            <a:xfrm>
              <a:off x="9168247" y="7325338"/>
              <a:ext cx="3862560" cy="292618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632157"/>
              <a:ext cx="22199053" cy="2369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2"/>
                </a:lnSpc>
              </a:pPr>
              <a:r>
                <a:rPr lang="en-US" sz="10665" spc="213">
                  <a:solidFill>
                    <a:srgbClr val="F8CF2C"/>
                  </a:solidFill>
                  <a:latin typeface="Oswald"/>
                </a:rPr>
                <a:t>OBRIGADO!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9168247" y="0"/>
              <a:ext cx="3862560" cy="292618"/>
            </a:xfrm>
            <a:prstGeom prst="rect">
              <a:avLst/>
            </a:prstGeom>
            <a:solidFill>
              <a:srgbClr val="F8CF2C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9948" y="2610860"/>
            <a:ext cx="12628105" cy="5065279"/>
            <a:chOff x="0" y="0"/>
            <a:chExt cx="16837473" cy="6753706"/>
          </a:xfrm>
        </p:grpSpPr>
        <p:sp>
          <p:nvSpPr>
            <p:cNvPr id="3" name="TextBox 3"/>
            <p:cNvSpPr txBox="1"/>
            <p:nvPr/>
          </p:nvSpPr>
          <p:spPr>
            <a:xfrm>
              <a:off x="1512057" y="5022222"/>
              <a:ext cx="13558951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680469"/>
              <a:ext cx="16837473" cy="1529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59"/>
                </a:lnSpc>
              </a:pPr>
              <a:r>
                <a:rPr lang="en-US" sz="7199" spc="143">
                  <a:solidFill>
                    <a:srgbClr val="F8CF2C"/>
                  </a:solidFill>
                  <a:latin typeface="Montserrat Classic"/>
                </a:rPr>
                <a:t>GURI - VENEZUELA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6589936" y="0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6589936" y="6476615"/>
              <a:ext cx="3657600" cy="277091"/>
            </a:xfrm>
            <a:prstGeom prst="rect">
              <a:avLst/>
            </a:prstGeom>
            <a:solidFill>
              <a:srgbClr val="FFFE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12057" y="1124007"/>
              <a:ext cx="13629934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7981" y="738532"/>
            <a:ext cx="15832037" cy="88099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286664" cy="4078823"/>
            <a:chOff x="0" y="0"/>
            <a:chExt cx="11048885" cy="543843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551546" cy="269057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292" y="764994"/>
              <a:ext cx="11040593" cy="351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35"/>
                </a:lnSpc>
              </a:pPr>
              <a:r>
                <a:rPr lang="en-US" sz="6214" spc="248">
                  <a:solidFill>
                    <a:srgbClr val="F8CF2C"/>
                  </a:solidFill>
                  <a:latin typeface="Oswald"/>
                </a:rPr>
                <a:t>CARACTERÍSTICAS                ESTRUTURAIS</a:t>
              </a:r>
            </a:p>
            <a:p>
              <a:pPr algn="ctr">
                <a:lnSpc>
                  <a:spcPts val="6835"/>
                </a:lnSpc>
              </a:pPr>
              <a:endParaRPr lang="en-US" sz="6214" spc="248">
                <a:solidFill>
                  <a:srgbClr val="F8CF2C"/>
                </a:solidFill>
                <a:latin typeface="Oswa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01217"/>
              <a:ext cx="10998506" cy="93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83926" y="3666322"/>
            <a:ext cx="14182354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4° maior hidrelétrica do mundo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Localizada no rio Caroni , no estado de Bolívar, Venezuela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7426 m de comprimento ; 11409 m de crista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162 m de altura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9839" y="1215472"/>
            <a:ext cx="5467296" cy="2073923"/>
            <a:chOff x="0" y="0"/>
            <a:chExt cx="7289728" cy="276523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592429" cy="239179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95488"/>
              <a:ext cx="7149324" cy="696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3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1235"/>
              <a:ext cx="7289728" cy="794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33"/>
                </a:lnSpc>
              </a:pPr>
              <a:r>
                <a:rPr lang="en-US" sz="3270" spc="392">
                  <a:solidFill>
                    <a:srgbClr val="F8CF2C"/>
                  </a:solidFill>
                  <a:latin typeface="Montserrat Classic"/>
                </a:rPr>
                <a:t>CRONOGRAMA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4350" y="2860136"/>
            <a:ext cx="15801006" cy="409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8440" lvl="1" indent="-419220">
              <a:lnSpc>
                <a:spcPts val="5436"/>
              </a:lnSpc>
              <a:buFont typeface="Arial"/>
              <a:buChar char="•"/>
            </a:pPr>
            <a:r>
              <a:rPr lang="en-US" sz="3883" spc="116">
                <a:solidFill>
                  <a:srgbClr val="FFFFFF"/>
                </a:solidFill>
                <a:latin typeface="Montserrat Light"/>
              </a:rPr>
              <a:t>1963 - Início da primeira fase</a:t>
            </a:r>
          </a:p>
          <a:p>
            <a:pPr marL="838440" lvl="1" indent="-419220">
              <a:lnSpc>
                <a:spcPts val="5436"/>
              </a:lnSpc>
              <a:buFont typeface="Arial"/>
              <a:buChar char="•"/>
            </a:pPr>
            <a:r>
              <a:rPr lang="en-US" sz="3883" spc="116">
                <a:solidFill>
                  <a:srgbClr val="FFFFFF"/>
                </a:solidFill>
                <a:latin typeface="Montserrat Light"/>
              </a:rPr>
              <a:t>1969 - conclusão da primeira fase, capacidade de 1750 MW</a:t>
            </a:r>
          </a:p>
          <a:p>
            <a:pPr marL="838440" lvl="1" indent="-419220">
              <a:lnSpc>
                <a:spcPts val="5436"/>
              </a:lnSpc>
              <a:buFont typeface="Arial"/>
              <a:buChar char="•"/>
            </a:pPr>
            <a:r>
              <a:rPr lang="en-US" sz="3883" spc="116">
                <a:solidFill>
                  <a:srgbClr val="FFFFFF"/>
                </a:solidFill>
                <a:latin typeface="Montserrat Light"/>
              </a:rPr>
              <a:t>tinha H= 106 m, L= 690m</a:t>
            </a:r>
          </a:p>
          <a:p>
            <a:pPr>
              <a:lnSpc>
                <a:spcPts val="5436"/>
              </a:lnSpc>
            </a:pPr>
            <a:endParaRPr lang="en-US" sz="3883" spc="116">
              <a:solidFill>
                <a:srgbClr val="FFFFFF"/>
              </a:solidFill>
              <a:latin typeface="Montserrat Light"/>
            </a:endParaRPr>
          </a:p>
          <a:p>
            <a:pPr marL="838440" lvl="1" indent="-419220">
              <a:lnSpc>
                <a:spcPts val="5436"/>
              </a:lnSpc>
              <a:buFont typeface="Arial"/>
              <a:buChar char="•"/>
            </a:pPr>
            <a:r>
              <a:rPr lang="en-US" sz="3883" spc="116">
                <a:solidFill>
                  <a:srgbClr val="FFFFFF"/>
                </a:solidFill>
                <a:latin typeface="Montserrat Light"/>
              </a:rPr>
              <a:t>1976 - Início da segunda etapa</a:t>
            </a:r>
          </a:p>
          <a:p>
            <a:pPr marL="838440" lvl="1" indent="-419220">
              <a:lnSpc>
                <a:spcPts val="5436"/>
              </a:lnSpc>
              <a:buFont typeface="Arial"/>
              <a:buChar char="•"/>
            </a:pPr>
            <a:r>
              <a:rPr lang="en-US" sz="3883" spc="116">
                <a:solidFill>
                  <a:srgbClr val="FFFFFF"/>
                </a:solidFill>
                <a:latin typeface="Montserrat Light"/>
              </a:rPr>
              <a:t>1986 - conclusão da segunda etapa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3280" y="2877036"/>
            <a:ext cx="13338675" cy="69762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1266" y="534169"/>
            <a:ext cx="17325469" cy="188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9136" lvl="1" indent="-389568">
              <a:lnSpc>
                <a:spcPts val="5052"/>
              </a:lnSpc>
              <a:buFont typeface="Arial"/>
              <a:buChar char="•"/>
            </a:pPr>
            <a:r>
              <a:rPr lang="en-US" sz="3608" spc="108">
                <a:solidFill>
                  <a:srgbClr val="FFFFFF"/>
                </a:solidFill>
                <a:latin typeface="Montserrat Light"/>
              </a:rPr>
              <a:t>Capacidade de armazenamento = 138 x 109 m3  permitindo assim seu uso para conter inundações.</a:t>
            </a:r>
          </a:p>
          <a:p>
            <a:pPr marL="779136" lvl="1" indent="-389568">
              <a:lnSpc>
                <a:spcPts val="5052"/>
              </a:lnSpc>
              <a:buFont typeface="Arial"/>
              <a:buChar char="•"/>
            </a:pPr>
            <a:r>
              <a:rPr lang="en-US" sz="3608" spc="108">
                <a:solidFill>
                  <a:srgbClr val="FFFFFF"/>
                </a:solidFill>
                <a:latin typeface="Montserrat Light"/>
              </a:rPr>
              <a:t>Utilizado 8.280.000 m3 de concreto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6813" y="2959725"/>
            <a:ext cx="11959084" cy="56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Ensaios de consolidação, triaxiais e de carga com placa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9727" y="2138362"/>
            <a:ext cx="9455646" cy="56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É fundada parcialmente em solos residuais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58607" y="3781089"/>
            <a:ext cx="15529393" cy="114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7"/>
              </a:lnSpc>
              <a:spcBef>
                <a:spcPct val="0"/>
              </a:spcBef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Colapso súbito da estrutura do solo quando sujeito a cargas superiores a 400 KPa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33148" y="5183391"/>
            <a:ext cx="11804452" cy="56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580" lvl="1" indent="-355290" algn="ctr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Remoção parcial do solo poroso na zona do núcleo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34636" y="6004669"/>
            <a:ext cx="13261479" cy="56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580" lvl="1" indent="-355290" algn="ctr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Pré saturação da fundação antes da construção do aterro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26302" y="6825946"/>
            <a:ext cx="6396930" cy="56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580" lvl="1" indent="-355290" algn="ctr">
              <a:lnSpc>
                <a:spcPts val="4607"/>
              </a:lnSpc>
              <a:buFont typeface="Arial"/>
              <a:buChar char="•"/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Banquetas estabilizadoras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79727" y="379827"/>
            <a:ext cx="5467296" cy="2073923"/>
            <a:chOff x="0" y="0"/>
            <a:chExt cx="7289728" cy="2765231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1592429" cy="239179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795488"/>
              <a:ext cx="7149324" cy="696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3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1235"/>
              <a:ext cx="7289728" cy="794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33"/>
                </a:lnSpc>
              </a:pPr>
              <a:r>
                <a:rPr lang="en-US" sz="3270" spc="392">
                  <a:solidFill>
                    <a:srgbClr val="F8CF2C"/>
                  </a:solidFill>
                  <a:latin typeface="Montserrat Classic"/>
                </a:rPr>
                <a:t>FUNDAÇÃO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25650" y="7647223"/>
            <a:ext cx="13533090" cy="56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7"/>
              </a:lnSpc>
            </a:pPr>
            <a:r>
              <a:rPr lang="en-US" sz="3291" spc="98">
                <a:solidFill>
                  <a:srgbClr val="FFFFFF"/>
                </a:solidFill>
                <a:latin typeface="Montserrat Light"/>
              </a:rPr>
              <a:t>Reduzindo assim os adensamentos diferenciais e fendilhações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7242" y="3201625"/>
            <a:ext cx="8115300" cy="38692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05458" y="3201625"/>
            <a:ext cx="8115300" cy="3883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53960" y="353932"/>
            <a:ext cx="5476416" cy="1831963"/>
            <a:chOff x="0" y="0"/>
            <a:chExt cx="7301888" cy="2442617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595086" cy="239578"/>
            </a:xfrm>
            <a:prstGeom prst="rect">
              <a:avLst/>
            </a:prstGeom>
            <a:solidFill>
              <a:srgbClr val="F8CF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762728"/>
              <a:ext cx="7301888" cy="1679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42"/>
                </a:lnSpc>
              </a:pPr>
              <a:r>
                <a:rPr lang="en-US" sz="3276" spc="393">
                  <a:solidFill>
                    <a:srgbClr val="F8CF2C"/>
                  </a:solidFill>
                  <a:latin typeface="Montserrat Classic"/>
                </a:rPr>
                <a:t>BANQUETAS ESTABILIZADORAS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603</Words>
  <Application>Microsoft Office PowerPoint</Application>
  <PresentationFormat>Personalizar</PresentationFormat>
  <Paragraphs>101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SISTEMAS ESTRUTURAIS</dc:title>
  <cp:lastModifiedBy>Willian de Araujo Rosa</cp:lastModifiedBy>
  <cp:revision>3</cp:revision>
  <dcterms:created xsi:type="dcterms:W3CDTF">2006-08-16T00:00:00Z</dcterms:created>
  <dcterms:modified xsi:type="dcterms:W3CDTF">2022-12-06T15:04:24Z</dcterms:modified>
  <dc:identifier>DAFSpO117CQ</dc:identifier>
</cp:coreProperties>
</file>